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69" r:id="rId16"/>
    <p:sldId id="272" r:id="rId17"/>
    <p:sldId id="273" r:id="rId18"/>
    <p:sldId id="274" r:id="rId19"/>
    <p:sldId id="276" r:id="rId20"/>
    <p:sldId id="296" r:id="rId21"/>
    <p:sldId id="277" r:id="rId22"/>
    <p:sldId id="278" r:id="rId23"/>
    <p:sldId id="279" r:id="rId24"/>
    <p:sldId id="280" r:id="rId25"/>
    <p:sldId id="281" r:id="rId26"/>
    <p:sldId id="295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3" r:id="rId37"/>
    <p:sldId id="294" r:id="rId38"/>
    <p:sldId id="292" r:id="rId39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C672A9-EBDB-4C47-82B3-EB6C561A78DE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0"/>
            <p14:sldId id="271"/>
            <p14:sldId id="269"/>
            <p14:sldId id="272"/>
            <p14:sldId id="273"/>
            <p14:sldId id="274"/>
            <p14:sldId id="276"/>
            <p14:sldId id="296"/>
            <p14:sldId id="277"/>
            <p14:sldId id="278"/>
            <p14:sldId id="279"/>
            <p14:sldId id="280"/>
            <p14:sldId id="281"/>
            <p14:sldId id="295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3"/>
            <p14:sldId id="294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6" autoAdjust="0"/>
    <p:restoredTop sz="88470" autoAdjust="0"/>
  </p:normalViewPr>
  <p:slideViewPr>
    <p:cSldViewPr snapToGrid="0">
      <p:cViewPr varScale="1">
        <p:scale>
          <a:sx n="110" d="100"/>
          <a:sy n="110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DB408-A171-4887-970D-4C041CCF3EE1}" type="datetimeFigureOut">
              <a:rPr lang="en-BE" smtClean="0"/>
              <a:t>22 Feb 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C69AE-AF5A-4F19-B186-6E9EF4C6223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44822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 not despair like my dog</a:t>
            </a:r>
          </a:p>
          <a:p>
            <a:r>
              <a:rPr lang="en-GB" dirty="0"/>
              <a:t>Most of the terms I used sound scarier than they are</a:t>
            </a:r>
          </a:p>
          <a:p>
            <a:r>
              <a:rPr lang="en-GB" dirty="0"/>
              <a:t>The most difficult one is computational expressions and that is only true when you want to create them</a:t>
            </a:r>
          </a:p>
          <a:p>
            <a:r>
              <a:rPr lang="en-GB" dirty="0"/>
              <a:t>deprived of constant attention and cookies, kind of like </a:t>
            </a:r>
            <a:r>
              <a:rPr lang="en-GB" dirty="0" err="1"/>
              <a:t>facebook</a:t>
            </a:r>
            <a:r>
              <a:rPr lang="en-GB" dirty="0"/>
              <a:t> or twitter/x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5238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 types of handler registration</a:t>
            </a:r>
          </a:p>
          <a:p>
            <a:r>
              <a:rPr lang="en-GB" dirty="0"/>
              <a:t>- type with Handler suffix and method named Handle</a:t>
            </a:r>
          </a:p>
          <a:p>
            <a:r>
              <a:rPr lang="en-GB" dirty="0"/>
              <a:t>- module with Handler suffix and method named Handel</a:t>
            </a:r>
          </a:p>
          <a:p>
            <a:r>
              <a:rPr lang="en-GB" dirty="0"/>
              <a:t>- module with Handler suffix and attribute </a:t>
            </a:r>
            <a:r>
              <a:rPr lang="en-GB" dirty="0" err="1"/>
              <a:t>WolverineHandler</a:t>
            </a:r>
            <a:endParaRPr lang="en-GB" dirty="0"/>
          </a:p>
          <a:p>
            <a:r>
              <a:rPr lang="en-GB" dirty="0"/>
              <a:t>Finding handlers is customisable!</a:t>
            </a:r>
          </a:p>
          <a:p>
            <a:endParaRPr lang="en-GB" dirty="0"/>
          </a:p>
          <a:p>
            <a:r>
              <a:rPr lang="en-GB" dirty="0"/>
              <a:t>First parameter is the message that is handled</a:t>
            </a:r>
          </a:p>
          <a:p>
            <a:r>
              <a:rPr lang="en-GB" dirty="0"/>
              <a:t>Further parameters are injected using DI</a:t>
            </a:r>
          </a:p>
          <a:p>
            <a:r>
              <a:rPr lang="en-GB" dirty="0"/>
              <a:t>Any return objects are treated as messages to send through the bus</a:t>
            </a:r>
          </a:p>
          <a:p>
            <a:endParaRPr lang="en-GB" dirty="0"/>
          </a:p>
          <a:p>
            <a:r>
              <a:rPr lang="en-GB" dirty="0"/>
              <a:t>Very </a:t>
            </a:r>
            <a:r>
              <a:rPr lang="en-GB" dirty="0" err="1"/>
              <a:t>MediatR</a:t>
            </a:r>
            <a:r>
              <a:rPr lang="en-GB" dirty="0"/>
              <a:t> like, but with the possibility to plug in a queue or enterprise bus</a:t>
            </a:r>
          </a:p>
          <a:p>
            <a:r>
              <a:rPr lang="en-GB" dirty="0"/>
              <a:t>optional reliability settings such as message storage and retries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25407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I read the room right, you all resemble my sceptical dog</a:t>
            </a:r>
          </a:p>
          <a:p>
            <a:r>
              <a:rPr lang="en-GB" dirty="0"/>
              <a:t>I’ve shown several nice F# features</a:t>
            </a:r>
          </a:p>
          <a:p>
            <a:r>
              <a:rPr lang="en-GB" dirty="0"/>
              <a:t>But nothing that can dethrone C# just yet</a:t>
            </a:r>
          </a:p>
          <a:p>
            <a:r>
              <a:rPr lang="en-GB" dirty="0"/>
              <a:t>Let me present to you where F# shines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5280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Most important part here is the Discriminated Union that is named </a:t>
            </a:r>
            <a:r>
              <a:rPr lang="en-GB" dirty="0" err="1"/>
              <a:t>FlightPath</a:t>
            </a:r>
            <a:r>
              <a:rPr lang="en-GB" dirty="0"/>
              <a:t> and has 3 possible values: a place where it takes off, a place where it land and all waypoints in between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92886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5720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we add a case, the compiler will tell us where we need to update our code</a:t>
            </a:r>
          </a:p>
          <a:p>
            <a:r>
              <a:rPr lang="en-GB" dirty="0"/>
              <a:t>It does this as a warning</a:t>
            </a:r>
          </a:p>
          <a:p>
            <a:r>
              <a:rPr lang="en-GB" dirty="0"/>
              <a:t>I advise to treat them very seriously as this is a good indicator where bugs or missing feature are</a:t>
            </a:r>
          </a:p>
          <a:p>
            <a:r>
              <a:rPr lang="en-GB" dirty="0"/>
              <a:t>Rider (and I assume Visual Studio too) have quick fixes to add the missing patterns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392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Attributes, computational expressions and let! hold no more secrets</a:t>
            </a:r>
          </a:p>
          <a:p>
            <a:r>
              <a:rPr lang="en-GB" dirty="0"/>
              <a:t>Below the return is a match statement as the validate flight returns a </a:t>
            </a:r>
            <a:r>
              <a:rPr lang="en-GB" dirty="0" err="1"/>
              <a:t>FlightRegistered</a:t>
            </a:r>
            <a:r>
              <a:rPr lang="en-GB" dirty="0"/>
              <a:t> DU</a:t>
            </a:r>
          </a:p>
          <a:p>
            <a:r>
              <a:rPr lang="en-GB" dirty="0"/>
              <a:t>The match statement helps determine what we have to do in each scenario</a:t>
            </a:r>
          </a:p>
          <a:p>
            <a:r>
              <a:rPr lang="en-GB" dirty="0"/>
              <a:t>Not much room for bugs or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06311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Wow, a lot is going on here, let’s unpack</a:t>
            </a:r>
          </a:p>
          <a:p>
            <a:r>
              <a:rPr lang="en-GB" dirty="0"/>
              <a:t>Null check is a bit more complex as this is not normally done in F#</a:t>
            </a:r>
          </a:p>
          <a:p>
            <a:r>
              <a:rPr lang="en-GB" dirty="0"/>
              <a:t>Normally, a Nullable&lt;T&gt; is returned which can be transformed into an Option and then pattern matched on that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</a:t>
            </a:r>
            <a:r>
              <a:rPr lang="en-GB" dirty="0" err="1"/>
              <a:t>tryHead</a:t>
            </a:r>
            <a:r>
              <a:rPr lang="en-GB" dirty="0"/>
              <a:t> function at the bottom is an excellent example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it’s the </a:t>
            </a:r>
            <a:r>
              <a:rPr lang="en-GB" dirty="0" err="1"/>
              <a:t>FirstOrDefault</a:t>
            </a:r>
            <a:r>
              <a:rPr lang="en-GB" dirty="0"/>
              <a:t> </a:t>
            </a:r>
            <a:r>
              <a:rPr lang="en-GB" dirty="0" err="1"/>
              <a:t>Linq</a:t>
            </a:r>
            <a:r>
              <a:rPr lang="en-GB" dirty="0"/>
              <a:t> equivalent: empty list returns none, non-empty list returns the first item</a:t>
            </a:r>
          </a:p>
          <a:p>
            <a:endParaRPr lang="en-GB" dirty="0"/>
          </a:p>
          <a:p>
            <a:r>
              <a:rPr lang="en-GB" dirty="0"/>
              <a:t>Next is a function &gt; this is a shorthand that crates a function with one parameter and automatically creates a pattern match</a:t>
            </a:r>
          </a:p>
          <a:p>
            <a:r>
              <a:rPr lang="en-GB" dirty="0"/>
              <a:t>Could easily be written as such, but there is a shorthand as this is used a lot in F#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8413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It’s not!</a:t>
            </a:r>
          </a:p>
          <a:p>
            <a:r>
              <a:rPr lang="en-GB" dirty="0"/>
              <a:t>It is a function, one that is supplied with the standard library, but it’s an ordinary function</a:t>
            </a:r>
          </a:p>
          <a:p>
            <a:r>
              <a:rPr lang="en-GB" dirty="0"/>
              <a:t>Actually, it’s not that simple… it needs the inline keyword</a:t>
            </a:r>
          </a:p>
          <a:p>
            <a:r>
              <a:rPr lang="en-GB" dirty="0"/>
              <a:t>I’ll let you look up what that keyword does (or you can come and ask me after the talk)</a:t>
            </a:r>
          </a:p>
          <a:p>
            <a:r>
              <a:rPr lang="en-GB" dirty="0"/>
              <a:t>This is what you get when you do language design right, you get awesomely simple features like this from functionality available in the language, not baked into the language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0187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you see the implementation, you think it’s backwards</a:t>
            </a:r>
          </a:p>
          <a:p>
            <a:r>
              <a:rPr lang="en-GB" dirty="0"/>
              <a:t>Left becomes right</a:t>
            </a:r>
          </a:p>
          <a:p>
            <a:r>
              <a:rPr lang="en-GB" dirty="0"/>
              <a:t>But just like my dog, it’s weird and wonderful at </a:t>
            </a:r>
            <a:r>
              <a:rPr lang="en-GB"/>
              <a:t>the same time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35666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C7933-20C5-DFED-D49C-CAE6CD216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3BA86B-C370-A0E5-D12A-A815ECE0FE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B4D05B-681C-ACB9-0E51-A3E304AD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null check is done, the function at the end is a shorthand match statement and we create a pipe that transforms the data</a:t>
            </a:r>
          </a:p>
          <a:p>
            <a:r>
              <a:rPr lang="en-GB" dirty="0"/>
              <a:t>Lets take a closer look at that </a:t>
            </a:r>
            <a:r>
              <a:rPr lang="en-GB" dirty="0" err="1"/>
              <a:t>List.collect</a:t>
            </a:r>
            <a:r>
              <a:rPr lang="en-GB" dirty="0"/>
              <a:t> function</a:t>
            </a:r>
          </a:p>
          <a:p>
            <a:r>
              <a:rPr lang="en-GB" dirty="0"/>
              <a:t>It transforms or maps (select in </a:t>
            </a:r>
            <a:r>
              <a:rPr lang="en-GB" dirty="0" err="1"/>
              <a:t>Linq</a:t>
            </a:r>
            <a:r>
              <a:rPr lang="en-GB" dirty="0"/>
              <a:t>), then takes the resulting list and flattens it into one long list (</a:t>
            </a:r>
            <a:r>
              <a:rPr lang="en-GB" dirty="0" err="1"/>
              <a:t>SelectMany</a:t>
            </a:r>
            <a:r>
              <a:rPr lang="en-GB" dirty="0"/>
              <a:t> in </a:t>
            </a:r>
            <a:r>
              <a:rPr lang="en-GB" dirty="0" err="1"/>
              <a:t>Linq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The collision detection function in its turn first creates a function that will return the first x number of elements of a list</a:t>
            </a:r>
          </a:p>
          <a:p>
            <a:r>
              <a:rPr lang="en-GB" dirty="0"/>
              <a:t>Here we see partial application at work again: we find the lower length and then supply the </a:t>
            </a:r>
            <a:r>
              <a:rPr lang="en-GB" dirty="0" err="1"/>
              <a:t>List.take</a:t>
            </a:r>
            <a:r>
              <a:rPr lang="en-GB" dirty="0"/>
              <a:t> function with that</a:t>
            </a:r>
          </a:p>
          <a:p>
            <a:r>
              <a:rPr lang="en-GB" dirty="0"/>
              <a:t>All that now needs is a list to shorten</a:t>
            </a:r>
          </a:p>
          <a:p>
            <a:endParaRPr lang="en-GB" dirty="0"/>
          </a:p>
          <a:p>
            <a:r>
              <a:rPr lang="en-GB" dirty="0"/>
              <a:t>I did this, because the map2 function takes 2 lists of equal length and matches pairs</a:t>
            </a:r>
          </a:p>
          <a:p>
            <a:r>
              <a:rPr lang="en-GB" dirty="0"/>
              <a:t>Should the flight paths have different length, there won’t be any errors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 err="1"/>
              <a:t>List.choose</a:t>
            </a:r>
            <a:r>
              <a:rPr lang="en-GB" dirty="0"/>
              <a:t> takes in a function that returns an option and the choose function remove all None cases</a:t>
            </a:r>
          </a:p>
          <a:p>
            <a:r>
              <a:rPr lang="en-GB" dirty="0"/>
              <a:t>The id function is a supplied method that just returns what it’s given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667C3-3FB0-FC4C-B95E-33023A692C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3425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60792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Detecting a collision then becomes quite easy</a:t>
            </a:r>
          </a:p>
          <a:p>
            <a:r>
              <a:rPr lang="en-GB" dirty="0"/>
              <a:t>The helper function can easily detect if they are the same, as records automatically implement value equality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 err="1"/>
              <a:t>detectCollision</a:t>
            </a:r>
            <a:r>
              <a:rPr lang="en-GB" dirty="0"/>
              <a:t> on the other hand lists out every possible match between the two discriminated unions</a:t>
            </a:r>
          </a:p>
          <a:p>
            <a:r>
              <a:rPr lang="en-GB" dirty="0"/>
              <a:t>Only during certain scenarios do we need to check for a collision</a:t>
            </a:r>
          </a:p>
          <a:p>
            <a:r>
              <a:rPr lang="en-GB" dirty="0"/>
              <a:t>And all those scenarios are literally spelled out for us</a:t>
            </a:r>
          </a:p>
          <a:p>
            <a:r>
              <a:rPr lang="en-GB" dirty="0"/>
              <a:t>Since all scenarios are spelled out, it’s quite difficult for a bug to hide in here</a:t>
            </a:r>
          </a:p>
          <a:p>
            <a:endParaRPr lang="en-GB" dirty="0"/>
          </a:p>
          <a:p>
            <a:r>
              <a:rPr lang="en-GB" dirty="0"/>
              <a:t>This is why F# is such a good language</a:t>
            </a:r>
          </a:p>
          <a:p>
            <a:r>
              <a:rPr lang="en-GB" dirty="0"/>
              <a:t>Not saying that it’s easy and certainly not a lot of work</a:t>
            </a:r>
          </a:p>
          <a:p>
            <a:r>
              <a:rPr lang="en-GB" dirty="0"/>
              <a:t>But less so than in a language where you can’t do this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5094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Unfortunately, there are some drawbacks to Discriminated unions</a:t>
            </a:r>
          </a:p>
          <a:p>
            <a:r>
              <a:rPr lang="en-GB" dirty="0"/>
              <a:t>Serialisation support is difficult: </a:t>
            </a:r>
            <a:r>
              <a:rPr lang="en-GB" dirty="0" err="1"/>
              <a:t>System.Text.Json</a:t>
            </a:r>
            <a:r>
              <a:rPr lang="en-GB" dirty="0"/>
              <a:t> (Microsoft’s out-of-the-box library for serialising to JSON) does not have support for DU’s</a:t>
            </a:r>
          </a:p>
          <a:p>
            <a:r>
              <a:rPr lang="en-GB" dirty="0"/>
              <a:t>And as far as I know, is not planning on adding it</a:t>
            </a:r>
          </a:p>
          <a:p>
            <a:r>
              <a:rPr lang="en-GB" dirty="0"/>
              <a:t>That is why I use </a:t>
            </a:r>
            <a:r>
              <a:rPr lang="en-GB" dirty="0" err="1"/>
              <a:t>Newtonsoft.Json</a:t>
            </a:r>
            <a:endParaRPr lang="en-GB" dirty="0"/>
          </a:p>
          <a:p>
            <a:endParaRPr lang="en-GB" dirty="0"/>
          </a:p>
          <a:p>
            <a:r>
              <a:rPr lang="en-GB" dirty="0"/>
              <a:t>EF has no support for DU’s</a:t>
            </a:r>
          </a:p>
          <a:p>
            <a:r>
              <a:rPr lang="en-GB" dirty="0"/>
              <a:t>They need custom value converters to save and load the data from a database</a:t>
            </a:r>
          </a:p>
          <a:p>
            <a:endParaRPr lang="en-GB" dirty="0"/>
          </a:p>
          <a:p>
            <a:r>
              <a:rPr lang="en-GB" dirty="0"/>
              <a:t>Sending DU’s through Wolverine works fine in a local scenario</a:t>
            </a:r>
          </a:p>
          <a:p>
            <a:r>
              <a:rPr lang="en-GB" dirty="0"/>
              <a:t>When sending through a bus (Azure or RabbitMQ), it needs to use the </a:t>
            </a:r>
            <a:r>
              <a:rPr lang="en-GB" dirty="0" err="1"/>
              <a:t>Newtonsoft.Json</a:t>
            </a:r>
            <a:r>
              <a:rPr lang="en-GB" dirty="0"/>
              <a:t> serialisation</a:t>
            </a:r>
          </a:p>
          <a:p>
            <a:r>
              <a:rPr lang="en-GB" dirty="0"/>
              <a:t>And wrapped in a generic envelope</a:t>
            </a:r>
          </a:p>
          <a:p>
            <a:r>
              <a:rPr lang="en-GB" dirty="0"/>
              <a:t>This is because Wolverine looks for a method taking the specific DU case instead of a method taking the DU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31770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B6998-157B-5CD9-0035-48793CE3A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5E240D-ACD1-8F68-F85F-07DF74967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ACF52A-098B-AC17-65C9-5F16A11E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2 lines show what the envelope looks like</a:t>
            </a:r>
          </a:p>
          <a:p>
            <a:r>
              <a:rPr lang="en-GB" dirty="0"/>
              <a:t>Together with a function to easily wrap any type into the envelope</a:t>
            </a:r>
          </a:p>
          <a:p>
            <a:endParaRPr lang="en-GB" dirty="0"/>
          </a:p>
          <a:p>
            <a:r>
              <a:rPr lang="en-GB" dirty="0"/>
              <a:t>On line 87, I wrap the message in a generic type so that it can nicely be routed to the correct handler methods</a:t>
            </a:r>
          </a:p>
          <a:p>
            <a:r>
              <a:rPr lang="en-GB" dirty="0"/>
              <a:t>And then I send it through Wolverine to be routed to the handling message</a:t>
            </a:r>
          </a:p>
          <a:p>
            <a:endParaRPr lang="en-GB" dirty="0"/>
          </a:p>
          <a:p>
            <a:r>
              <a:rPr lang="en-GB" dirty="0"/>
              <a:t>The handling doesn’t do much in itself, but it shows that the message is received correctly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144A6-8031-6F2F-0C9E-E1106A1AA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0649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F3026-668D-45B4-234B-461F6E86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4D465E-EAB6-16A5-6441-5321983DA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54401B-0A13-F831-F308-249BA83B7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for the last part of registering a flight… saving it to the database</a:t>
            </a:r>
          </a:p>
          <a:p>
            <a:r>
              <a:rPr lang="en-GB" dirty="0"/>
              <a:t>For this, Wolverine has a feature called Side Effects: it requires a type that inherits a marker interface </a:t>
            </a:r>
            <a:r>
              <a:rPr lang="en-GB" dirty="0" err="1"/>
              <a:t>ISideEffect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A24CC-8F14-ED1C-8DCE-97C4C4E994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1622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side effect lets the original function remain as pure as can be</a:t>
            </a:r>
          </a:p>
          <a:p>
            <a:r>
              <a:rPr lang="en-GB" dirty="0"/>
              <a:t>It’s not 100% as it takes the </a:t>
            </a:r>
            <a:r>
              <a:rPr lang="en-GB" dirty="0" err="1"/>
              <a:t>DroneContext</a:t>
            </a:r>
            <a:r>
              <a:rPr lang="en-GB" dirty="0"/>
              <a:t> to load data, but it forgoes mutations to the database</a:t>
            </a:r>
          </a:p>
          <a:p>
            <a:r>
              <a:rPr lang="en-GB" dirty="0"/>
              <a:t>These can be segmented away in special classes that take the data as injected parameters</a:t>
            </a:r>
          </a:p>
          <a:p>
            <a:r>
              <a:rPr lang="en-GB" dirty="0"/>
              <a:t>And handle the side effect in an Execute or </a:t>
            </a:r>
            <a:r>
              <a:rPr lang="en-GB" dirty="0" err="1"/>
              <a:t>ExecuteAsync</a:t>
            </a:r>
            <a:r>
              <a:rPr lang="en-GB" dirty="0"/>
              <a:t> method in which services can be injected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469185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upside is that testing the original registration is easier (more on that in a minute)</a:t>
            </a:r>
          </a:p>
          <a:p>
            <a:r>
              <a:rPr lang="en-GB" dirty="0"/>
              <a:t>The save logic can be very simple as this event only occurs when there is something to save</a:t>
            </a:r>
          </a:p>
          <a:p>
            <a:r>
              <a:rPr lang="en-GB" dirty="0"/>
              <a:t>In case something goes wrong, retries can be built into Wolverine which rely on durable messaging</a:t>
            </a:r>
          </a:p>
          <a:p>
            <a:r>
              <a:rPr lang="en-GB" dirty="0"/>
              <a:t>All side effects can be handled by a specialised server as this can be sent through the message bus</a:t>
            </a:r>
            <a:endParaRPr lang="en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33680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automated tests, I just use </a:t>
            </a:r>
            <a:r>
              <a:rPr lang="en-GB" dirty="0" err="1"/>
              <a:t>xUnit</a:t>
            </a:r>
            <a:r>
              <a:rPr lang="en-GB" dirty="0"/>
              <a:t>, set up data, feed it to the validation logic and discriminated unions make it easy to check what case I get back</a:t>
            </a:r>
          </a:p>
          <a:p>
            <a:r>
              <a:rPr lang="en-GB" dirty="0"/>
              <a:t>Another little fun feature of F#, I can write function names between double backticks and make it a sentence</a:t>
            </a:r>
          </a:p>
          <a:p>
            <a:r>
              <a:rPr lang="en-GB" dirty="0"/>
              <a:t>I wouldn’t use this for functions I would need to type a lot, because they always need to go between double brackets</a:t>
            </a:r>
          </a:p>
          <a:p>
            <a:r>
              <a:rPr lang="en-GB" dirty="0"/>
              <a:t>But for tests this means no more snake or camel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873738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316364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1572C-9B5D-98EC-8E6B-E37B570FE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869F68-19B1-5121-A3FC-B9C4054B6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E0D7A2-0E47-E645-F5F8-503F1B0E9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goes a lot deeper</a:t>
            </a:r>
          </a:p>
          <a:p>
            <a:r>
              <a:rPr lang="en-GB" dirty="0"/>
              <a:t>F# patten matching has only scratched the surface</a:t>
            </a:r>
          </a:p>
          <a:p>
            <a:r>
              <a:rPr lang="en-GB" dirty="0"/>
              <a:t>Wolverine also has advanced features such as retries, error handling and sagas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11951-4D7D-EE1F-BE4D-11C8373F5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0796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While I demoed this presentation to my wife, she mentioned that she could only envision Wolverine the X-Man and not the real animal slicing through a database</a:t>
            </a:r>
          </a:p>
          <a:p>
            <a:r>
              <a:rPr lang="en-GB" dirty="0"/>
              <a:t>Had to do two things</a:t>
            </a:r>
          </a:p>
          <a:p>
            <a:r>
              <a:rPr lang="en-GB" dirty="0"/>
              <a:t>- Hand in my geek card</a:t>
            </a:r>
          </a:p>
          <a:p>
            <a:r>
              <a:rPr lang="en-GB" dirty="0"/>
              <a:t>- Use that as a Copilot prompt to see what it would create</a:t>
            </a:r>
          </a:p>
          <a:p>
            <a:endParaRPr lang="en-GB" dirty="0"/>
          </a:p>
          <a:p>
            <a:r>
              <a:rPr lang="en-GB" dirty="0"/>
              <a:t>Here we see Wolverine making vertical slice architecture happen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5978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Order is important</a:t>
            </a:r>
          </a:p>
          <a:p>
            <a:r>
              <a:rPr lang="en-GB" dirty="0"/>
              <a:t>Function and value creation with let</a:t>
            </a:r>
          </a:p>
          <a:p>
            <a:r>
              <a:rPr lang="en-GB" dirty="0"/>
              <a:t>Partial application of a function</a:t>
            </a:r>
          </a:p>
          <a:p>
            <a:r>
              <a:rPr lang="en-GB" dirty="0"/>
              <a:t>F# is full of nice little tricks like this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1186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 is a type alias, more descriptive than a regular string</a:t>
            </a:r>
          </a:p>
          <a:p>
            <a:r>
              <a:rPr lang="en-GB" dirty="0"/>
              <a:t>Reassign page and </a:t>
            </a:r>
            <a:r>
              <a:rPr lang="en-GB" dirty="0" err="1"/>
              <a:t>pageSize</a:t>
            </a:r>
            <a:r>
              <a:rPr lang="en-GB" dirty="0"/>
              <a:t> values, not mutation!</a:t>
            </a:r>
          </a:p>
          <a:p>
            <a:r>
              <a:rPr lang="en-GB" dirty="0"/>
              <a:t>Can be used in model binding and return values</a:t>
            </a:r>
          </a:p>
          <a:p>
            <a:r>
              <a:rPr lang="en-GB" dirty="0"/>
              <a:t>Plays nice with entity framework</a:t>
            </a:r>
          </a:p>
          <a:p>
            <a:endParaRPr lang="en-GB" dirty="0"/>
          </a:p>
          <a:p>
            <a:r>
              <a:rPr lang="en-GB" dirty="0"/>
              <a:t>Wolverine specific attributes</a:t>
            </a:r>
          </a:p>
          <a:p>
            <a:r>
              <a:rPr lang="en-GB" dirty="0"/>
              <a:t>- Tags for swagger grouping</a:t>
            </a:r>
          </a:p>
          <a:p>
            <a:r>
              <a:rPr lang="en-GB" dirty="0"/>
              <a:t>- get for the path</a:t>
            </a:r>
          </a:p>
          <a:p>
            <a:r>
              <a:rPr lang="en-GB" dirty="0"/>
              <a:t>Page + </a:t>
            </a:r>
            <a:r>
              <a:rPr lang="en-GB" dirty="0" err="1"/>
              <a:t>pageSize</a:t>
            </a:r>
            <a:r>
              <a:rPr lang="en-GB" dirty="0"/>
              <a:t> are query params</a:t>
            </a:r>
          </a:p>
          <a:p>
            <a:r>
              <a:rPr lang="en-GB" dirty="0" err="1"/>
              <a:t>DroneContext</a:t>
            </a:r>
            <a:r>
              <a:rPr lang="en-GB" dirty="0"/>
              <a:t> is injected</a:t>
            </a:r>
          </a:p>
          <a:p>
            <a:r>
              <a:rPr lang="en-GB" dirty="0"/>
              <a:t>Wolverine uses static functions and F# functions translate to those</a:t>
            </a:r>
          </a:p>
          <a:p>
            <a:r>
              <a:rPr lang="en-GB" dirty="0"/>
              <a:t>Wolverine uses specific DI container called Lamar that allows this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85493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Pretty straightforward creation of a class</a:t>
            </a:r>
          </a:p>
          <a:p>
            <a:r>
              <a:rPr lang="en-GB" dirty="0"/>
              <a:t>More code than auto properties from C#</a:t>
            </a:r>
          </a:p>
          <a:p>
            <a:r>
              <a:rPr lang="en-GB" dirty="0"/>
              <a:t>Solved with a template</a:t>
            </a:r>
          </a:p>
          <a:p>
            <a:r>
              <a:rPr lang="en-GB" dirty="0"/>
              <a:t>All table definitions need either mutable properties/fields</a:t>
            </a:r>
          </a:p>
          <a:p>
            <a:r>
              <a:rPr lang="en-GB" dirty="0"/>
              <a:t>Or the entire type needs the [</a:t>
            </a:r>
            <a:r>
              <a:rPr lang="en-GB" dirty="0" err="1"/>
              <a:t>CLIMutable</a:t>
            </a:r>
            <a:r>
              <a:rPr lang="en-GB" dirty="0"/>
              <a:t>] attribute</a:t>
            </a:r>
          </a:p>
          <a:p>
            <a:r>
              <a:rPr lang="en-GB" dirty="0"/>
              <a:t>This allows the runtime to modify the properties/fields, but in code the compiler will still treat it as immutable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49479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Types and aliases, already familiar</a:t>
            </a:r>
          </a:p>
          <a:p>
            <a:r>
              <a:rPr lang="en-GB" dirty="0"/>
              <a:t>The [</a:t>
            </a:r>
            <a:r>
              <a:rPr lang="en-GB" dirty="0" err="1"/>
              <a:t>CLIMutable</a:t>
            </a:r>
            <a:r>
              <a:rPr lang="en-GB" dirty="0"/>
              <a:t>] attribute is an EF necessity</a:t>
            </a:r>
          </a:p>
          <a:p>
            <a:r>
              <a:rPr lang="en-GB" dirty="0" err="1"/>
              <a:t>CreateDrone</a:t>
            </a:r>
            <a:r>
              <a:rPr lang="en-GB" dirty="0"/>
              <a:t> is the DTO the endpoint will accept</a:t>
            </a:r>
          </a:p>
          <a:p>
            <a:r>
              <a:rPr lang="en-GB" dirty="0" err="1"/>
              <a:t>DroneCreated</a:t>
            </a:r>
            <a:r>
              <a:rPr lang="en-GB" dirty="0"/>
              <a:t> is one of the messages we will send through Wolverine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 err="1"/>
              <a:t>attribues</a:t>
            </a:r>
            <a:r>
              <a:rPr lang="en-GB" dirty="0"/>
              <a:t> will be familiar</a:t>
            </a:r>
          </a:p>
          <a:p>
            <a:r>
              <a:rPr lang="en-GB" dirty="0"/>
              <a:t>The DTO will nicely be </a:t>
            </a:r>
            <a:r>
              <a:rPr lang="en-GB" dirty="0" err="1"/>
              <a:t>deserialised</a:t>
            </a:r>
            <a:r>
              <a:rPr lang="en-GB" dirty="0"/>
              <a:t> by the framework and the context injected</a:t>
            </a:r>
          </a:p>
          <a:p>
            <a:r>
              <a:rPr lang="en-GB" dirty="0"/>
              <a:t>But now we get to something interesting: task {}</a:t>
            </a:r>
          </a:p>
          <a:p>
            <a:r>
              <a:rPr lang="en-GB" dirty="0"/>
              <a:t>Called computational expression, used for all sorts of computations, this case: await</a:t>
            </a:r>
          </a:p>
          <a:p>
            <a:r>
              <a:rPr lang="en-GB" dirty="0"/>
              <a:t>That is what the let! (pronounced let bang) does: in the context of the task, it acts as the await keyword in C#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2071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That is what the let! (pronounced let bang) does: in the context of the task, it acts as the await keyword in C#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6778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Seq</a:t>
            </a:r>
            <a:r>
              <a:rPr lang="en-GB" dirty="0"/>
              <a:t> is the equivalent of </a:t>
            </a:r>
            <a:r>
              <a:rPr lang="en-GB" dirty="0" err="1"/>
              <a:t>Ienumerable</a:t>
            </a:r>
            <a:endParaRPr lang="en-GB" dirty="0"/>
          </a:p>
          <a:p>
            <a:r>
              <a:rPr lang="en-GB" dirty="0"/>
              <a:t>Can contain conditional logic</a:t>
            </a:r>
          </a:p>
          <a:p>
            <a:endParaRPr lang="en-GB" dirty="0"/>
          </a:p>
          <a:p>
            <a:r>
              <a:rPr lang="en-GB" dirty="0"/>
              <a:t>Can be used as a DSL (Domain Specific Language) such as for http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5991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DC892-9433-1ACA-470E-E63541F63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DDC246-588A-F4A5-623E-25FAD8341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C72DD1-5626-B826-D220-02F091C52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to the computational expression, there is another interesting thing going on: the </a:t>
            </a:r>
            <a:r>
              <a:rPr lang="en-GB"/>
              <a:t>struct tuple</a:t>
            </a:r>
          </a:p>
          <a:p>
            <a:endParaRPr lang="en-GB" dirty="0"/>
          </a:p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FBBD5-CB2D-0122-EC4B-4291F3C841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8521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E401-4662-5EB0-5335-1EBEBFC87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99917-0F4A-36DC-6DF7-65AE0F47D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0438A-C9AC-2F5B-96A4-7C7BCE9D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22 Feb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31AFA-E013-EC85-72F6-72CD751B8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95CB4-81A7-AA1C-7F97-21EEE1AB5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3024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93FD-92D2-277F-BA5D-90BA2D81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C66EE-63AA-7CE5-15F2-AFA0B2805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23A48-7343-9EF6-39E1-D837DD84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22 Feb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11B92-63F9-21FE-EAB7-CBB62AECA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1D839-8001-E0BD-2DAC-F626D3AC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314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7725F2-CAA3-0B92-013C-3273E95D2C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6DEE6-BB88-F041-DE57-990FA7197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DB46F-0956-A0F6-E87E-33E66CD7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22 Feb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1B696-957D-6AC2-80F0-5E38E69C7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F5EBA-08FB-CAC5-237E-CB6107E5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9820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7590-7B90-24BB-87E1-27AB6E94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5A69D-4433-5AC0-D001-B54C357C5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0178F-F48F-8771-A16E-FBAF5F84B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22 Feb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59E88-CADB-55B0-F3B9-5A3CAAE98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6C68-D5E7-2692-F07E-73895F298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8885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BD8C8-2EF4-BE8F-44C4-82AA4B40F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C77F4-42D8-7697-26E1-674B8F1EC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43A1E-4AE6-0E76-C17E-D72407F6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22 Feb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D20B0-7AE4-F7BA-A35C-7C13721D4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BE73D-84E3-B423-2537-ABCD22E8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1752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6512-4710-AC3D-8A84-53832664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EE15-9DD7-CE88-8F33-432181F0F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72CA2A-34FB-1912-7FFA-34C49AF5A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2BD0B-A61C-5462-0801-B6BD3910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22 Feb 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19556-8684-B819-8A44-699799C5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1A006-7C94-E2D6-0141-61A6111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34968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31A4-3A77-01C1-BC2A-3D7ADA31A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2799A-0DB7-9161-E15B-DF4AF7DCA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79803-25D1-347E-EF1C-7C6A42BDB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682C5-33A2-4DBB-48D9-28DFF792D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52F093-17D5-5D01-6D73-6F786AB80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C4FCC4-6E93-4DA6-8E7D-7C0FD6462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22 Feb 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5FBB5-E00D-CECA-7284-63D7B55DE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8DA7EF-7912-89E5-7EDF-CDF527ED5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3931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8FDAE-821B-DED0-6BCC-8C1E44AD0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48DBA0-73C3-804C-AD14-D39B47EFB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22 Feb 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6F8B9-94FF-F038-65A2-43571867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FFDB4-3636-05E6-59CF-D9C5A543F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3602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64C6DF-C898-6CE7-4210-051C6EB7F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22 Feb 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C9FAA5-D52F-800A-DB1E-E41791E6F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EC9D8-B189-2B4F-3BD5-661EC802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85578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5DD0-0387-4722-E059-4ADFD1A55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AD4D1-9EB3-DAC9-696C-550EF87BE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DB8F1-D735-B0F4-A9E9-8DB7F3508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F09D0-728B-CF15-C4CC-807CD911A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22 Feb 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5A780-FCCF-5FB8-D7CB-75BE79397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8C82F-1866-D98D-1C8B-09400CEC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549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F302E-FA79-2E0D-1F5E-F4214735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336E43-5534-13D8-9435-D630C82EF3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9ED66-A1C7-DB27-4076-8EBD34690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6C10B-DB23-A03B-F729-4DEF3193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22 Feb 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366108-3C38-9EC1-9B72-42F04DD38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E7D9A-3FCB-582B-3242-5DF525EA0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20151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3B9A86-89FC-63F5-AAF4-181A90C2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21F7-B363-ED6E-1C81-C2D1418C1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7E2B6-4495-77F4-1E19-5761A75F5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55DD43-CDA9-4893-9B09-25F1A793C006}" type="datetimeFigureOut">
              <a:rPr lang="en-BE" smtClean="0"/>
              <a:t>22 Feb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64C29-3AE8-15E5-7C71-885E061DB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1DD77-C21A-F2E7-F404-EB131DD0D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94622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DBBB8-8D50-1FD9-6F12-863328A20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000080"/>
                </a:solidFill>
              </a:rPr>
              <a:t>Functional Programming</a:t>
            </a:r>
            <a:br>
              <a:rPr lang="en-GB" dirty="0">
                <a:solidFill>
                  <a:srgbClr val="000080"/>
                </a:solidFill>
              </a:rPr>
            </a:br>
            <a:r>
              <a:rPr lang="en-GB" dirty="0">
                <a:solidFill>
                  <a:srgbClr val="000080"/>
                </a:solidFill>
              </a:rPr>
              <a:t>In F#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EF289-AD83-DD68-3EFD-F86C3D027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Autofit/>
          </a:bodyPr>
          <a:lstStyle/>
          <a:p>
            <a:pPr algn="l"/>
            <a:r>
              <a:rPr lang="en-GB" sz="3200" dirty="0"/>
              <a:t>Is it a fad?</a:t>
            </a:r>
          </a:p>
          <a:p>
            <a:pPr algn="l"/>
            <a:r>
              <a:rPr lang="en-GB" sz="3200" dirty="0"/>
              <a:t>Or absolutely fabulous!</a:t>
            </a:r>
            <a:endParaRPr lang="en-BE" sz="3200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001BF959-0F1A-4C84-EC63-A3C20EFC7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" r="4119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34041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D9D1-A85B-B7DD-5AA3-FAAD04917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EF setup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4CA165-6C2D-CC86-4F1E-107C9410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570" y="2643069"/>
            <a:ext cx="2647619" cy="3142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5196BB-0008-4D03-6DB2-9C231E0C7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5561905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2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0F6B-2C0A-2541-709F-2613BE1A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Creating a new drone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D3B4E-4186-E334-4626-9640C4460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02" y="4613225"/>
            <a:ext cx="4266667" cy="2038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862764-CD36-20DB-AC4B-3A9C21725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56" y="1428502"/>
            <a:ext cx="2647619" cy="314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C1A606-9ADB-1DAA-8CED-F48D8FBC1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956" y="1988534"/>
            <a:ext cx="8304762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5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9C41-0FAB-5229-6EFF-E14145DA9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Computational Expressions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00D27-04B9-C605-3CF5-E17A84BD0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C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onvenient syntax for writing computations that can be sequenced and combined using control flow constructs and bindings</a:t>
            </a:r>
          </a:p>
          <a:p>
            <a:endParaRPr lang="en-US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In task context,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let!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or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do!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is equivalent to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await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in C#</a:t>
            </a:r>
          </a:p>
          <a:p>
            <a:pPr marL="0" indent="0">
              <a:buNone/>
            </a:pPr>
            <a:endParaRPr lang="en-US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Return values are specified with the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return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keyword</a:t>
            </a:r>
          </a:p>
          <a:p>
            <a:pPr marL="0" indent="0">
              <a:buNone/>
            </a:pPr>
            <a:endParaRPr lang="en-US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There is a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return!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keyword in most cases too</a:t>
            </a:r>
          </a:p>
        </p:txBody>
      </p:sp>
    </p:spTree>
    <p:extLst>
      <p:ext uri="{BB962C8B-B14F-4D97-AF65-F5344CB8AC3E}">
        <p14:creationId xmlns:p14="http://schemas.microsoft.com/office/powerpoint/2010/main" val="63045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DE1AF-8E37-F0CB-3814-8DB83F9AE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Examples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E0F90-B3CD-D5E4-7B8D-1881EB259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0080"/>
                </a:solidFill>
              </a:rPr>
              <a:t>Seq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1FCC72-21B7-AAEF-554A-742B33DA3D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46136" y="1943286"/>
            <a:ext cx="3104762" cy="148571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9E41DB-E6F1-565E-35E5-2283446F33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0080"/>
                </a:solidFill>
              </a:rPr>
              <a:t>FsH</a:t>
            </a:r>
            <a:r>
              <a:rPr lang="en-GB" u="sng" dirty="0" err="1">
                <a:solidFill>
                  <a:srgbClr val="000080"/>
                </a:solidFill>
              </a:rPr>
              <a:t>ttp</a:t>
            </a:r>
            <a:endParaRPr lang="en-BE" u="sng" dirty="0">
              <a:solidFill>
                <a:srgbClr val="000080"/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1338F9-48BD-B0C9-0663-6A091E4296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5171" y="2686143"/>
            <a:ext cx="4304762" cy="3200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4A9461-A632-080A-0CA8-CFD4C667F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12" y="3429000"/>
            <a:ext cx="4114286" cy="3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68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6932C-B72B-C32F-8794-883B52266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7C86A-FECD-C892-13A6-B485C3D6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Creating a new drone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30968A-F80C-6B4C-2BA8-1A8E3669C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20" y="4613225"/>
            <a:ext cx="4266667" cy="2038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5E258F-C3AD-C337-A43E-397CC76BD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56" y="1428502"/>
            <a:ext cx="2647619" cy="314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2BF69D-BBEA-88ED-D7F9-8E2CA20B5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956" y="1988534"/>
            <a:ext cx="8304762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3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42A4D-408D-9F08-EE0A-B7183257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Background tasks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029E16-D4A9-F36B-8E45-270EC9C1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06" y="1689818"/>
            <a:ext cx="7314286" cy="11619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461974-DF4F-37A9-E553-CB89660FE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42" y="2851723"/>
            <a:ext cx="10190476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98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dog lying on the floor looking out a window&#10;&#10;Description automatically generated">
            <a:extLst>
              <a:ext uri="{FF2B5EF4-FFF2-40B4-BE49-F238E27FC236}">
                <a16:creationId xmlns:a16="http://schemas.microsoft.com/office/drawing/2014/main" id="{B8315417-DABA-6D21-29FB-CC611FD609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5" b="50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76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C7BA2-7906-E71F-A734-78C6772F3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What is a flight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D91C8-E910-8A41-4CE6-9991144E4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It’s a drone that will fly a certain route</a:t>
            </a:r>
          </a:p>
          <a:p>
            <a:r>
              <a:rPr lang="en-GB" dirty="0"/>
              <a:t>I will ignore</a:t>
            </a:r>
          </a:p>
          <a:p>
            <a:pPr lvl="1"/>
            <a:r>
              <a:rPr lang="en-GB" dirty="0"/>
              <a:t>Dates</a:t>
            </a:r>
          </a:p>
          <a:p>
            <a:pPr lvl="1"/>
            <a:r>
              <a:rPr lang="en-GB" dirty="0"/>
              <a:t>Flight speed</a:t>
            </a:r>
          </a:p>
          <a:p>
            <a:pPr lvl="1"/>
            <a:r>
              <a:rPr lang="en-GB" dirty="0"/>
              <a:t>Altitude</a:t>
            </a:r>
          </a:p>
          <a:p>
            <a:r>
              <a:rPr lang="en-GB" dirty="0"/>
              <a:t>Focus on the data processing, not real-world complexity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80336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CEB8E-2E8B-BEAF-ACF3-3064DB99E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What is a flight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80696-2E3C-0059-CAAF-DE30D2840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31" y="1690688"/>
            <a:ext cx="4708329" cy="3949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EFC5B2-9462-367C-82D7-D6AEEF52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07" y="5640237"/>
            <a:ext cx="4001982" cy="8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30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D6B1D-DEC1-385C-A158-54BACE62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Discriminated Unions / Sum or Union Types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ECEB7-6493-33B2-DECF-44C7CC186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Values that can be one of several named cases</a:t>
            </a:r>
          </a:p>
          <a:p>
            <a:r>
              <a:rPr lang="en-GB" dirty="0"/>
              <a:t>Each case can have its own type or value</a:t>
            </a:r>
          </a:p>
          <a:p>
            <a:r>
              <a:rPr lang="en-GB" dirty="0"/>
              <a:t>Good for error cases or special values</a:t>
            </a:r>
          </a:p>
          <a:p>
            <a:r>
              <a:rPr lang="en-GB" dirty="0"/>
              <a:t>Handle each case with pattern matching</a:t>
            </a:r>
          </a:p>
          <a:p>
            <a:pPr lvl="1"/>
            <a:r>
              <a:rPr lang="en-GB" dirty="0"/>
              <a:t>Warning when not handling a case</a:t>
            </a:r>
          </a:p>
          <a:p>
            <a:pPr lvl="1"/>
            <a:r>
              <a:rPr lang="en-GB" dirty="0"/>
              <a:t>Avoid catch all patterns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83529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2B16-5FB6-DBB8-4FEE-2D3AE1C33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Who is Ken Bonny?</a:t>
            </a:r>
            <a:endParaRPr lang="en-BE" dirty="0">
              <a:solidFill>
                <a:srgbClr val="00008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6DDEA3-4E70-E791-F526-4C8FD478AD3B}"/>
              </a:ext>
            </a:extLst>
          </p:cNvPr>
          <p:cNvGrpSpPr>
            <a:grpSpLocks/>
          </p:cNvGrpSpPr>
          <p:nvPr/>
        </p:nvGrpSpPr>
        <p:grpSpPr>
          <a:xfrm>
            <a:off x="9163651" y="1380805"/>
            <a:ext cx="2202676" cy="4195149"/>
            <a:chOff x="1045669" y="1690688"/>
            <a:chExt cx="2202676" cy="41951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579BD3-3998-CB88-D4E2-5A80BED95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5669" y="3683161"/>
              <a:ext cx="2202676" cy="2202676"/>
            </a:xfrm>
            <a:prstGeom prst="rect">
              <a:avLst/>
            </a:prstGeom>
          </p:spPr>
        </p:pic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FF2FAD0F-EEB2-CC91-968D-C17BADB4F907}"/>
                </a:ext>
              </a:extLst>
            </p:cNvPr>
            <p:cNvSpPr>
              <a:spLocks/>
            </p:cNvSpPr>
            <p:nvPr/>
          </p:nvSpPr>
          <p:spPr>
            <a:xfrm>
              <a:off x="1053993" y="1690688"/>
              <a:ext cx="2120793" cy="1582911"/>
            </a:xfrm>
            <a:prstGeom prst="wedgeRoundRectCallout">
              <a:avLst>
                <a:gd name="adj1" fmla="val -26992"/>
                <a:gd name="adj2" fmla="val 74151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I blog at kenbonny.net</a:t>
              </a:r>
              <a:endParaRPr lang="en-BE" sz="2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05DD5D-760C-155C-BDBD-915E76666CA0}"/>
              </a:ext>
            </a:extLst>
          </p:cNvPr>
          <p:cNvGrpSpPr>
            <a:grpSpLocks/>
          </p:cNvGrpSpPr>
          <p:nvPr/>
        </p:nvGrpSpPr>
        <p:grpSpPr>
          <a:xfrm>
            <a:off x="4855669" y="1814332"/>
            <a:ext cx="2366042" cy="4281247"/>
            <a:chOff x="4894089" y="1380805"/>
            <a:chExt cx="2366042" cy="42812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653239-D759-1C9E-A7E1-92750CA25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7455" y="1380805"/>
              <a:ext cx="2202676" cy="2202676"/>
            </a:xfrm>
            <a:prstGeom prst="rect">
              <a:avLst/>
            </a:prstGeom>
          </p:spPr>
        </p:pic>
        <p:sp>
          <p:nvSpPr>
            <p:cNvPr id="11" name="Speech Bubble: Rectangle with Corners Rounded 10">
              <a:extLst>
                <a:ext uri="{FF2B5EF4-FFF2-40B4-BE49-F238E27FC236}">
                  <a16:creationId xmlns:a16="http://schemas.microsoft.com/office/drawing/2014/main" id="{5D12FC16-A39F-A2FB-93C3-68D2AED123EE}"/>
                </a:ext>
              </a:extLst>
            </p:cNvPr>
            <p:cNvSpPr>
              <a:spLocks/>
            </p:cNvSpPr>
            <p:nvPr/>
          </p:nvSpPr>
          <p:spPr>
            <a:xfrm>
              <a:off x="4894089" y="4079141"/>
              <a:ext cx="2120793" cy="1582911"/>
            </a:xfrm>
            <a:prstGeom prst="wedgeRoundRectCallout">
              <a:avLst>
                <a:gd name="adj1" fmla="val 32066"/>
                <a:gd name="adj2" fmla="val -75850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Follow me on Twitter @bonny_ken</a:t>
              </a:r>
              <a:endParaRPr lang="en-BE" sz="24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F99349-B361-D3B6-9801-22C2604FD4EA}"/>
              </a:ext>
            </a:extLst>
          </p:cNvPr>
          <p:cNvGrpSpPr>
            <a:grpSpLocks/>
          </p:cNvGrpSpPr>
          <p:nvPr/>
        </p:nvGrpSpPr>
        <p:grpSpPr>
          <a:xfrm>
            <a:off x="542644" y="1378484"/>
            <a:ext cx="2202676" cy="5339869"/>
            <a:chOff x="9058915" y="1007009"/>
            <a:chExt cx="2202676" cy="533986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8C6C0D-3543-5044-62C5-7F3BFE1D0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8915" y="4144202"/>
              <a:ext cx="2202676" cy="2202676"/>
            </a:xfrm>
            <a:prstGeom prst="rect">
              <a:avLst/>
            </a:prstGeom>
          </p:spPr>
        </p:pic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0383F62C-FE56-88F6-0F19-15D2BDE7B5A9}"/>
                </a:ext>
              </a:extLst>
            </p:cNvPr>
            <p:cNvSpPr>
              <a:spLocks/>
            </p:cNvSpPr>
            <p:nvPr/>
          </p:nvSpPr>
          <p:spPr>
            <a:xfrm>
              <a:off x="9099856" y="1007009"/>
              <a:ext cx="2120793" cy="2576472"/>
            </a:xfrm>
            <a:prstGeom prst="wedgeRoundRectCallout">
              <a:avLst>
                <a:gd name="adj1" fmla="val 13226"/>
                <a:gd name="adj2" fmla="val 68763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Freelance</a:t>
              </a:r>
            </a:p>
            <a:p>
              <a:pPr algn="ctr"/>
              <a:r>
                <a:rPr lang="en-GB" sz="2400" dirty="0"/>
                <a:t>Developer</a:t>
              </a:r>
            </a:p>
            <a:p>
              <a:pPr algn="ctr"/>
              <a:r>
                <a:rPr lang="en-GB" sz="2400" dirty="0"/>
                <a:t>team lead</a:t>
              </a:r>
            </a:p>
            <a:p>
              <a:pPr algn="ctr"/>
              <a:r>
                <a:rPr lang="en-GB" sz="2400" dirty="0"/>
                <a:t>analyst </a:t>
              </a:r>
            </a:p>
            <a:p>
              <a:pPr algn="ctr"/>
              <a:r>
                <a:rPr lang="en-GB" sz="2400" dirty="0"/>
                <a:t>architect</a:t>
              </a:r>
              <a:endParaRPr lang="en-BE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10555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42E6A-E004-D5A8-F6CF-5D20A6E4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Discriminated Unions / Sum or Union Types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E38F35-C8AB-225C-736A-A07ADFE5E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866667" cy="1352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FD12C0-CDC8-B8A4-A314-45A5B9AA5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01965"/>
            <a:ext cx="9295238" cy="1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07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05DEF-EED0-7538-FCDC-A1D333315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Famous examples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5BA01-FF5D-5180-9FFF-BA0E77456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Option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E5535C-BE6E-1B64-3544-2203134BF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Result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DDF9CA-BCDD-C768-D64D-3D412155EF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Used in algorithms</a:t>
            </a:r>
            <a:endParaRPr lang="en-BE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244BF31-07C7-2DCE-02C3-2BE53DB5DB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Equivalent Nullable&lt;T&gt;</a:t>
            </a:r>
          </a:p>
          <a:p>
            <a:r>
              <a:rPr lang="en-GB" dirty="0"/>
              <a:t>Much safer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C9A77C-A2CC-C3FE-538F-8073512F9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495667"/>
            <a:ext cx="3667658" cy="14493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FE4E7E-4B99-A618-BD4F-3152947DC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05075"/>
            <a:ext cx="5297172" cy="113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78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2AEE-521B-5A4A-420F-FA237AF5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Register a flight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4EB4D-F35D-3030-26DD-0883D29A3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36" y="1747515"/>
            <a:ext cx="4001982" cy="839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65A847-59A7-5373-FD34-A58421FA5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55" y="2592940"/>
            <a:ext cx="10800000" cy="3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08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70E4-89B5-4048-ECB5-2072F3FAF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Validating the flight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371BE-530F-321A-FE8E-EC92C2771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0" y="1886143"/>
            <a:ext cx="11047619" cy="30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EE1FBE-1494-14C1-1364-3CD056722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90" y="5290524"/>
            <a:ext cx="11276190" cy="1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6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10BD4-830A-AA81-54A2-0CC977D8C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Piping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0DD08-9DBD-4D5B-DFA9-A7548D88B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Piping enables function calls to be chained together as successive operations</a:t>
            </a:r>
          </a:p>
          <a:p>
            <a:r>
              <a:rPr lang="en-GB" dirty="0"/>
              <a:t>The two lines are equivalent</a:t>
            </a:r>
          </a:p>
          <a:p>
            <a:r>
              <a:rPr lang="en-GB" dirty="0"/>
              <a:t>Yet one reads more intuitively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E494D-510D-7571-CF17-8E22DDE40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42" y="3913980"/>
            <a:ext cx="8161460" cy="533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CCAC39-44C4-52FD-D1EE-DEA65FD4A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42" y="5020201"/>
            <a:ext cx="8258080" cy="53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52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A3C3-6579-E405-183A-F06350A2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8000" dirty="0">
                <a:solidFill>
                  <a:srgbClr val="000080"/>
                </a:solidFill>
              </a:rPr>
              <a:t>Who thinks |&gt; is a keyword?</a:t>
            </a:r>
            <a:endParaRPr lang="en-BE" sz="8000" dirty="0">
              <a:solidFill>
                <a:srgbClr val="00008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4DC49-A7D2-BCD4-A8B9-C8948B11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49" y="4646866"/>
            <a:ext cx="10353067" cy="11965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094E24-E3A5-F665-E8B0-028519B386FC}"/>
              </a:ext>
            </a:extLst>
          </p:cNvPr>
          <p:cNvSpPr/>
          <p:nvPr/>
        </p:nvSpPr>
        <p:spPr>
          <a:xfrm>
            <a:off x="1889760" y="5148262"/>
            <a:ext cx="1733006" cy="695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762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lying on a person's lap&#10;&#10;Description automatically generated">
            <a:extLst>
              <a:ext uri="{FF2B5EF4-FFF2-40B4-BE49-F238E27FC236}">
                <a16:creationId xmlns:a16="http://schemas.microsoft.com/office/drawing/2014/main" id="{5BB63F6B-92FA-0B04-BCB2-7C9C8E4F98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0" b="161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1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5D044-E833-470B-7E09-861B2B067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6A393-59C5-32C5-7F3C-49D0227F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Validating the flight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094FD-EE54-7524-4D90-DE82D169D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0" y="3157604"/>
            <a:ext cx="11047619" cy="3085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F87644-0494-FDA3-AA4A-E06F72443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36" y="1633794"/>
            <a:ext cx="11104762" cy="1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2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EACA-409C-754A-C64D-97203B35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Detecting a collision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A0512C-4EC9-D86D-C0BF-9A188F490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34" y="1504710"/>
            <a:ext cx="8266667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53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75D7-CDED-C5D0-7278-9F957E007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With great power, come disadvantages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400AF-FF53-DE3A-D287-95FE40B6D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 widely supported in serialisation</a:t>
            </a:r>
          </a:p>
          <a:p>
            <a:pPr lvl="1"/>
            <a:r>
              <a:rPr lang="en-GB" dirty="0"/>
              <a:t> </a:t>
            </a:r>
            <a:r>
              <a:rPr lang="en-GB" dirty="0" err="1"/>
              <a:t>Newtonsoft.Json</a:t>
            </a:r>
            <a:endParaRPr lang="en-GB" dirty="0"/>
          </a:p>
          <a:p>
            <a:r>
              <a:rPr lang="en-GB" dirty="0"/>
              <a:t>No EF support</a:t>
            </a:r>
          </a:p>
          <a:p>
            <a:pPr lvl="1"/>
            <a:r>
              <a:rPr lang="en-GB" dirty="0"/>
              <a:t>Custom value conversion</a:t>
            </a:r>
          </a:p>
          <a:p>
            <a:r>
              <a:rPr lang="en-GB" dirty="0"/>
              <a:t>Wolverine message in local environment works fine</a:t>
            </a:r>
          </a:p>
          <a:p>
            <a:r>
              <a:rPr lang="en-GB" dirty="0"/>
              <a:t>Wolverine message through a bus needs</a:t>
            </a:r>
          </a:p>
          <a:p>
            <a:pPr lvl="1"/>
            <a:r>
              <a:rPr lang="en-GB" dirty="0" err="1"/>
              <a:t>Newtonsoft.Json</a:t>
            </a:r>
            <a:r>
              <a:rPr lang="en-GB" dirty="0"/>
              <a:t> as serialisation</a:t>
            </a:r>
          </a:p>
          <a:p>
            <a:pPr lvl="1"/>
            <a:r>
              <a:rPr lang="en-GB" dirty="0"/>
              <a:t>Wrap the DU in a generic envelope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4884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lying in a dog bed">
            <a:extLst>
              <a:ext uri="{FF2B5EF4-FFF2-40B4-BE49-F238E27FC236}">
                <a16:creationId xmlns:a16="http://schemas.microsoft.com/office/drawing/2014/main" id="{3F2D9335-2586-E510-1C7B-457CF8F019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2" t="38991" r="20332" b="6779"/>
          <a:stretch/>
        </p:blipFill>
        <p:spPr>
          <a:xfrm>
            <a:off x="937452" y="822192"/>
            <a:ext cx="4395267" cy="3719072"/>
          </a:xfrm>
          <a:prstGeom prst="rect">
            <a:avLst/>
          </a:prstGeom>
        </p:spPr>
      </p:pic>
      <p:pic>
        <p:nvPicPr>
          <p:cNvPr id="5" name="Picture 4" descr="A dog standing in a fenced area">
            <a:extLst>
              <a:ext uri="{FF2B5EF4-FFF2-40B4-BE49-F238E27FC236}">
                <a16:creationId xmlns:a16="http://schemas.microsoft.com/office/drawing/2014/main" id="{DB5B31E5-1995-0A62-76C6-CC48180E5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26331" r="29274" b="5770"/>
          <a:stretch/>
        </p:blipFill>
        <p:spPr>
          <a:xfrm>
            <a:off x="6254804" y="2051637"/>
            <a:ext cx="5471032" cy="4656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8507A0-32A7-8F0C-22A1-803F27D8BA68}"/>
              </a:ext>
            </a:extLst>
          </p:cNvPr>
          <p:cNvSpPr txBox="1"/>
          <p:nvPr/>
        </p:nvSpPr>
        <p:spPr>
          <a:xfrm>
            <a:off x="6096000" y="729982"/>
            <a:ext cx="41237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000080"/>
                </a:solidFill>
              </a:rPr>
              <a:t>Dog person</a:t>
            </a:r>
            <a:endParaRPr lang="en-BE" sz="4400" dirty="0">
              <a:solidFill>
                <a:srgbClr val="00008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B889DC-CBC4-5C5D-5943-C27A3B4EE779}"/>
              </a:ext>
            </a:extLst>
          </p:cNvPr>
          <p:cNvSpPr txBox="1"/>
          <p:nvPr/>
        </p:nvSpPr>
        <p:spPr>
          <a:xfrm>
            <a:off x="937451" y="5266367"/>
            <a:ext cx="4502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Bad photographer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280600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3C6F0-76C5-5AEE-F86C-04F5DB943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D6EC-2E2A-D720-5C37-5A419FD86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Register a flight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6825A8-85EF-AA41-872D-A741B1487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33" y="4414552"/>
            <a:ext cx="8285714" cy="1580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F44D59-4437-8EC3-6C10-D438F5A3D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82" y="1361405"/>
            <a:ext cx="5847619" cy="1295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A4BB4F-947D-7923-1F7A-FC67AE961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26" y="2786143"/>
            <a:ext cx="10695238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05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A3F50-E01E-412E-6CC7-25EB5B67A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081B2-562E-4EE1-8E78-A7DCDAFEA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Register a flight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E13581-6362-A09C-D2C3-1104D9367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37" y="1504364"/>
            <a:ext cx="10800000" cy="3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14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10C8-CAE2-80EF-53E7-495FDB2E1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Saving a flight to </a:t>
            </a:r>
            <a:r>
              <a:rPr lang="en-GB">
                <a:solidFill>
                  <a:srgbClr val="000080"/>
                </a:solidFill>
              </a:rPr>
              <a:t>the database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E177A-E71B-6C14-FF2A-7B9E23C48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94" y="1690688"/>
            <a:ext cx="6152381" cy="3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15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2D7C1-9C1D-104D-7D1A-925D9B5E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Side Effects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A4A7B-A9DA-1074-B723-E1375406D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Keep the original verification as pure as can be</a:t>
            </a:r>
          </a:p>
          <a:p>
            <a:r>
              <a:rPr lang="en-GB" dirty="0"/>
              <a:t>Code to handle side effects remains simple</a:t>
            </a:r>
          </a:p>
          <a:p>
            <a:r>
              <a:rPr lang="en-GB" dirty="0"/>
              <a:t>Testing the code that triggers a side effect is easier</a:t>
            </a:r>
          </a:p>
          <a:p>
            <a:r>
              <a:rPr lang="en-GB" dirty="0"/>
              <a:t>Retries can be handled by Wolverine</a:t>
            </a:r>
          </a:p>
          <a:p>
            <a:r>
              <a:rPr lang="en-GB" dirty="0"/>
              <a:t>Side effects can be routed through the bus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265367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40C7B7-E8F8-D802-D908-8638D3DEF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31354"/>
            <a:ext cx="8552381" cy="5657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25F73-294E-E25A-B862-6234D9E7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>
                <a:solidFill>
                  <a:srgbClr val="000080"/>
                </a:solidFill>
              </a:rPr>
              <a:t>Testing it all</a:t>
            </a:r>
            <a:endParaRPr lang="en-BE" dirty="0">
              <a:solidFill>
                <a:srgbClr val="0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287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5D1E1-C748-C2CE-63E0-BA877F0B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Testing it all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7D943-E162-A3F7-86D4-D5466F9E1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8511"/>
            <a:ext cx="10574356" cy="263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05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82B01-9D04-B86C-F634-F4B39053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0080"/>
                </a:solidFill>
              </a:rPr>
              <a:t>Architeture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156E8-A3A6-B539-68A5-A9B490B6C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F#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98CAA1-BC47-723F-C094-8BF1D6CCD9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Elegant and readable</a:t>
            </a:r>
          </a:p>
          <a:p>
            <a:r>
              <a:rPr lang="en-GB" dirty="0"/>
              <a:t>Separation between data and logic</a:t>
            </a:r>
          </a:p>
          <a:p>
            <a:r>
              <a:rPr lang="en-GB" dirty="0"/>
              <a:t>Describe all possible states</a:t>
            </a:r>
          </a:p>
          <a:p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BCF61-9A7D-2439-3557-2AD0A0100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Wolverine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F6F21-FB8A-20C5-4158-EA680FA4CDB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Vertical slice architecture</a:t>
            </a:r>
          </a:p>
          <a:p>
            <a:r>
              <a:rPr lang="en-GB" dirty="0"/>
              <a:t>Chaining events</a:t>
            </a:r>
          </a:p>
          <a:p>
            <a:r>
              <a:rPr lang="en-GB" dirty="0"/>
              <a:t>Very composable</a:t>
            </a:r>
            <a:endParaRPr lang="en-BE" dirty="0"/>
          </a:p>
          <a:p>
            <a:r>
              <a:rPr lang="en-GB" dirty="0"/>
              <a:t>Load, process and save pattern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71851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6C827-25FE-5104-15BF-8BD107934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5395-316E-A617-3531-54D1E4EC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Summary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01D48-660E-5024-1B2C-DDED256B1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F#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A5C4F-D9FB-37A5-F759-08949FD417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Functions &amp; types</a:t>
            </a:r>
          </a:p>
          <a:p>
            <a:r>
              <a:rPr lang="en-GB" dirty="0"/>
              <a:t>Piping</a:t>
            </a:r>
          </a:p>
          <a:p>
            <a:r>
              <a:rPr lang="en-GB" dirty="0"/>
              <a:t>Computational expressions</a:t>
            </a:r>
          </a:p>
          <a:p>
            <a:r>
              <a:rPr lang="en-GB" dirty="0"/>
              <a:t>Discriminated unions</a:t>
            </a:r>
          </a:p>
          <a:p>
            <a:r>
              <a:rPr lang="en-GB" dirty="0"/>
              <a:t>Pattern matching</a:t>
            </a:r>
          </a:p>
          <a:p>
            <a:r>
              <a:rPr lang="en-GB" dirty="0"/>
              <a:t>Start with scripts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B39043-3963-C253-7F40-828267980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Wolverine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F60715-346F-2E3D-9622-C90447D7A08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dirty="0"/>
              <a:t>Easily create handlers</a:t>
            </a:r>
          </a:p>
          <a:p>
            <a:r>
              <a:rPr lang="en-GB" dirty="0"/>
              <a:t>Separate side effects from logic</a:t>
            </a:r>
          </a:p>
          <a:p>
            <a:r>
              <a:rPr lang="en-GB" dirty="0"/>
              <a:t>Vertical slice architecture</a:t>
            </a:r>
          </a:p>
          <a:p>
            <a:r>
              <a:rPr lang="en-GB" dirty="0"/>
              <a:t>Simplify code with load, process and save pattern</a:t>
            </a:r>
          </a:p>
        </p:txBody>
      </p:sp>
    </p:spTree>
    <p:extLst>
      <p:ext uri="{BB962C8B-B14F-4D97-AF65-F5344CB8AC3E}">
        <p14:creationId xmlns:p14="http://schemas.microsoft.com/office/powerpoint/2010/main" val="1760270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038" name="Freeform: Shape 1037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6" name="Picture 2" descr="Wolverine like claws slicing a database vertically downwards making the bits and bytes fall out">
            <a:extLst>
              <a:ext uri="{FF2B5EF4-FFF2-40B4-BE49-F238E27FC236}">
                <a16:creationId xmlns:a16="http://schemas.microsoft.com/office/drawing/2014/main" id="{7A48936A-46AC-65FA-58AA-57769DDA1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68"/>
          <a:stretch/>
        </p:blipFill>
        <p:spPr bwMode="auto">
          <a:xfrm>
            <a:off x="2644776" y="10"/>
            <a:ext cx="9547224" cy="68579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B1F9B6B4-B0C4-45C6-A086-901C960D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2756893" cy="68580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351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A1BA-C48D-FC41-C368-5ADDB5570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What am I talking about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AAC4A-FFDD-B38B-948D-12E2FB860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0256"/>
            <a:ext cx="10515600" cy="4682619"/>
          </a:xfrm>
        </p:spPr>
        <p:txBody>
          <a:bodyPr>
            <a:normAutofit/>
          </a:bodyPr>
          <a:lstStyle/>
          <a:p>
            <a:r>
              <a:rPr lang="en-GB" dirty="0"/>
              <a:t>The technology: F# and Wolverine</a:t>
            </a:r>
          </a:p>
          <a:p>
            <a:r>
              <a:rPr lang="en-GB" dirty="0"/>
              <a:t>Functions &amp; types</a:t>
            </a:r>
          </a:p>
          <a:p>
            <a:r>
              <a:rPr lang="en-GB" dirty="0"/>
              <a:t>Piping</a:t>
            </a:r>
          </a:p>
          <a:p>
            <a:r>
              <a:rPr lang="en-GB" dirty="0"/>
              <a:t>Computational expressions</a:t>
            </a:r>
          </a:p>
          <a:p>
            <a:r>
              <a:rPr lang="en-GB" dirty="0"/>
              <a:t>Discriminated unions</a:t>
            </a:r>
          </a:p>
          <a:p>
            <a:r>
              <a:rPr lang="en-GB" dirty="0"/>
              <a:t>Pattern matching</a:t>
            </a:r>
          </a:p>
          <a:p>
            <a:r>
              <a:rPr lang="en-GB" dirty="0"/>
              <a:t>Testing</a:t>
            </a:r>
          </a:p>
          <a:p>
            <a:r>
              <a:rPr lang="en-GB" dirty="0"/>
              <a:t>Message handling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2970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lying on the floor&#10;&#10;Description automatically generated">
            <a:extLst>
              <a:ext uri="{FF2B5EF4-FFF2-40B4-BE49-F238E27FC236}">
                <a16:creationId xmlns:a16="http://schemas.microsoft.com/office/drawing/2014/main" id="{17917169-1A07-41D2-F0AA-B9BCC1BDC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9" r="9059" b="-2"/>
          <a:stretch/>
        </p:blipFill>
        <p:spPr>
          <a:xfrm rot="16200000">
            <a:off x="2663706" y="-2670294"/>
            <a:ext cx="6858000" cy="1219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2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FFBAC-3293-6B8C-89CD-7E16F79EA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Demo application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F78A6-D22A-A545-E554-7183FAA3D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Drone flight tracking app</a:t>
            </a:r>
          </a:p>
          <a:p>
            <a:endParaRPr lang="en-GB" dirty="0"/>
          </a:p>
          <a:p>
            <a:r>
              <a:rPr lang="en-GB" dirty="0"/>
              <a:t>Overly simplistic, misses concepts</a:t>
            </a:r>
          </a:p>
          <a:p>
            <a:endParaRPr lang="en-GB" dirty="0"/>
          </a:p>
          <a:p>
            <a:r>
              <a:rPr lang="en-GB" dirty="0"/>
              <a:t>Nice showcase of what F# can do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92838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A321-E1AE-F4F0-F8A3-510C383F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The technology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9AE7-5056-C175-895C-F28E36E998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F#</a:t>
            </a:r>
          </a:p>
          <a:p>
            <a:r>
              <a:rPr lang="en-GB" dirty="0"/>
              <a:t>Functional first, OO second</a:t>
            </a:r>
          </a:p>
          <a:p>
            <a:r>
              <a:rPr lang="en-GB" dirty="0"/>
              <a:t>Less boilerplate, concise</a:t>
            </a:r>
          </a:p>
          <a:p>
            <a:r>
              <a:rPr lang="en-GB" dirty="0"/>
              <a:t>Dotnet ecosystem compatible</a:t>
            </a:r>
          </a:p>
          <a:p>
            <a:r>
              <a:rPr lang="en-GB" dirty="0"/>
              <a:t>Scripting capabilities</a:t>
            </a:r>
          </a:p>
          <a:p>
            <a:endParaRPr lang="en-GB" dirty="0"/>
          </a:p>
          <a:p>
            <a:r>
              <a:rPr lang="en-GB" dirty="0"/>
              <a:t>Order is important!</a:t>
            </a:r>
            <a:endParaRPr lang="en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6DE76-9550-10B7-18AF-35245F2C4E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Wolverine</a:t>
            </a:r>
          </a:p>
          <a:p>
            <a:r>
              <a:rPr lang="en-GB" dirty="0"/>
              <a:t>Messaging first</a:t>
            </a:r>
          </a:p>
          <a:p>
            <a:r>
              <a:rPr lang="en-GB" dirty="0"/>
              <a:t>Minimalistic, yet extendable</a:t>
            </a:r>
          </a:p>
          <a:p>
            <a:r>
              <a:rPr lang="en-GB" dirty="0"/>
              <a:t>Reliable</a:t>
            </a:r>
          </a:p>
          <a:p>
            <a:r>
              <a:rPr lang="en-GB" dirty="0"/>
              <a:t>Easy to understand</a:t>
            </a:r>
          </a:p>
          <a:p>
            <a:endParaRPr lang="en-GB" dirty="0"/>
          </a:p>
          <a:p>
            <a:r>
              <a:rPr lang="en-GB" dirty="0"/>
              <a:t>Convention over interfaces!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3555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F665-5C8B-6098-6095-228C71F68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The API setup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B4028D-8D6C-E4A2-53C2-A5BB55225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98" y="1496413"/>
            <a:ext cx="6528983" cy="53322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7B369-A583-6AEC-330F-9FBF64E1D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961" y="1444162"/>
            <a:ext cx="6528982" cy="230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81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0EEA-E2E1-98CF-8760-F0067A7B9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Retrieving a list of drones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102B0D-36DF-C2BC-A7AF-68ADC4D40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7639"/>
            <a:ext cx="5104762" cy="5333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54782B-8B24-0BC7-3028-940F842C8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78" y="2837044"/>
            <a:ext cx="5961905" cy="36571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361C69-5E75-04A7-D87A-EDD631EDB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04" y="1452593"/>
            <a:ext cx="2514286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35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4461</TotalTime>
  <Words>2282</Words>
  <Application>Microsoft Office PowerPoint</Application>
  <PresentationFormat>Widescreen</PresentationFormat>
  <Paragraphs>319</Paragraphs>
  <Slides>38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Meiryo</vt:lpstr>
      <vt:lpstr>Aptos</vt:lpstr>
      <vt:lpstr>Aptos Display</vt:lpstr>
      <vt:lpstr>Arial</vt:lpstr>
      <vt:lpstr>Segoe UI</vt:lpstr>
      <vt:lpstr>Office Theme</vt:lpstr>
      <vt:lpstr>Functional Programming In F#</vt:lpstr>
      <vt:lpstr>Who is Ken Bonny?</vt:lpstr>
      <vt:lpstr>PowerPoint Presentation</vt:lpstr>
      <vt:lpstr>What am I talking about</vt:lpstr>
      <vt:lpstr>PowerPoint Presentation</vt:lpstr>
      <vt:lpstr>Demo application</vt:lpstr>
      <vt:lpstr>The technology</vt:lpstr>
      <vt:lpstr>The API setup</vt:lpstr>
      <vt:lpstr>Retrieving a list of drones</vt:lpstr>
      <vt:lpstr>EF setup</vt:lpstr>
      <vt:lpstr>Creating a new drone</vt:lpstr>
      <vt:lpstr>Computational Expressions</vt:lpstr>
      <vt:lpstr>Examples</vt:lpstr>
      <vt:lpstr>Creating a new drone</vt:lpstr>
      <vt:lpstr>Background tasks</vt:lpstr>
      <vt:lpstr>PowerPoint Presentation</vt:lpstr>
      <vt:lpstr>What is a flight</vt:lpstr>
      <vt:lpstr>What is a flight</vt:lpstr>
      <vt:lpstr>Discriminated Unions / Sum or Union Types</vt:lpstr>
      <vt:lpstr>Discriminated Unions / Sum or Union Types</vt:lpstr>
      <vt:lpstr>Famous examples</vt:lpstr>
      <vt:lpstr>Register a flight</vt:lpstr>
      <vt:lpstr>Validating the flight</vt:lpstr>
      <vt:lpstr>Piping</vt:lpstr>
      <vt:lpstr>Who thinks |&gt; is a keyword?</vt:lpstr>
      <vt:lpstr>PowerPoint Presentation</vt:lpstr>
      <vt:lpstr>Validating the flight</vt:lpstr>
      <vt:lpstr>Detecting a collision</vt:lpstr>
      <vt:lpstr>With great power, come disadvantages</vt:lpstr>
      <vt:lpstr>Register a flight</vt:lpstr>
      <vt:lpstr>Register a flight</vt:lpstr>
      <vt:lpstr>Saving a flight to the database</vt:lpstr>
      <vt:lpstr>Side Effects</vt:lpstr>
      <vt:lpstr>Testing it all</vt:lpstr>
      <vt:lpstr>Testing it all</vt:lpstr>
      <vt:lpstr>Architeture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Programming In F#</dc:title>
  <dc:creator>Ken Bonny</dc:creator>
  <cp:lastModifiedBy>Ken Bonny</cp:lastModifiedBy>
  <cp:revision>9</cp:revision>
  <dcterms:created xsi:type="dcterms:W3CDTF">2024-02-14T15:06:07Z</dcterms:created>
  <dcterms:modified xsi:type="dcterms:W3CDTF">2024-02-22T13:40:44Z</dcterms:modified>
</cp:coreProperties>
</file>